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7"/>
  </p:notesMasterIdLst>
  <p:sldIdLst>
    <p:sldId id="273" r:id="rId6"/>
    <p:sldId id="283" r:id="rId7"/>
    <p:sldId id="313" r:id="rId8"/>
    <p:sldId id="316" r:id="rId9"/>
    <p:sldId id="320" r:id="rId10"/>
    <p:sldId id="295" r:id="rId11"/>
    <p:sldId id="322" r:id="rId12"/>
    <p:sldId id="314" r:id="rId13"/>
    <p:sldId id="315" r:id="rId14"/>
    <p:sldId id="292" r:id="rId15"/>
    <p:sldId id="319" r:id="rId1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44"/>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02/06/2020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February 6, 2020</a:t>
            </a:r>
          </a:p>
        </p:txBody>
      </p:sp>
      <p:sp>
        <p:nvSpPr>
          <p:cNvPr id="4" name="Title 3"/>
          <p:cNvSpPr>
            <a:spLocks noGrp="1"/>
          </p:cNvSpPr>
          <p:nvPr>
            <p:ph type="ctrTitle"/>
          </p:nvPr>
        </p:nvSpPr>
        <p:spPr>
          <a:xfrm>
            <a:off x="533400" y="0"/>
            <a:ext cx="8229600" cy="762000"/>
          </a:xfrm>
        </p:spPr>
        <p:txBody>
          <a:bodyPr/>
          <a:lstStyle/>
          <a:p>
            <a:r>
              <a:rPr lang="en-US" sz="3200" dirty="0"/>
              <a:t>WSUP19-0023 DDC Enterprises</a:t>
            </a:r>
          </a:p>
        </p:txBody>
      </p:sp>
      <p:pic>
        <p:nvPicPr>
          <p:cNvPr id="5" name="Picture 4">
            <a:extLst>
              <a:ext uri="{FF2B5EF4-FFF2-40B4-BE49-F238E27FC236}">
                <a16:creationId xmlns:a16="http://schemas.microsoft.com/office/drawing/2014/main" id="{3272AFAB-5846-42B2-AE54-FA15BFC8029E}"/>
              </a:ext>
            </a:extLst>
          </p:cNvPr>
          <p:cNvPicPr>
            <a:picLocks noChangeAspect="1"/>
          </p:cNvPicPr>
          <p:nvPr/>
        </p:nvPicPr>
        <p:blipFill>
          <a:blip r:embed="rId2"/>
          <a:stretch>
            <a:fillRect/>
          </a:stretch>
        </p:blipFill>
        <p:spPr>
          <a:xfrm>
            <a:off x="1143000" y="962684"/>
            <a:ext cx="6659880" cy="4022973"/>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Background/Request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3231654"/>
          </a:xfrm>
          <a:prstGeom prst="rect">
            <a:avLst/>
          </a:prstGeom>
          <a:noFill/>
        </p:spPr>
        <p:txBody>
          <a:bodyPr wrap="square" rtlCol="0">
            <a:spAutoFit/>
          </a:bodyPr>
          <a:lstStyle/>
          <a:p>
            <a:pPr marL="342900" indent="-342900">
              <a:buFont typeface="Arial" panose="020B0604020202020204" pitchFamily="34" charset="0"/>
              <a:buChar char="•"/>
            </a:pPr>
            <a:r>
              <a:rPr lang="en-US" sz="3000" dirty="0"/>
              <a:t>The applicant is requesting a special use permit to operate a construction sales and services office, with storage of operable vehicles within the Old Washoe City Historic CMA.</a:t>
            </a:r>
          </a:p>
          <a:p>
            <a:pPr marL="342900" indent="-342900">
              <a:buFont typeface="Arial" panose="020B0604020202020204" pitchFamily="34" charset="0"/>
              <a:buChar char="•"/>
            </a:pPr>
            <a:r>
              <a:rPr lang="en-US" sz="3000" dirty="0"/>
              <a:t>The applicant is also requesting to legalize the grading on the subject property. </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4B77FC-67F5-412E-B66A-DF1C414AD4A3}"/>
              </a:ext>
            </a:extLst>
          </p:cNvPr>
          <p:cNvSpPr>
            <a:spLocks noGrp="1"/>
          </p:cNvSpPr>
          <p:nvPr>
            <p:ph type="title"/>
          </p:nvPr>
        </p:nvSpPr>
        <p:spPr>
          <a:xfrm>
            <a:off x="914400" y="76200"/>
            <a:ext cx="7772400" cy="792162"/>
          </a:xfrm>
        </p:spPr>
        <p:txBody>
          <a:bodyPr/>
          <a:lstStyle/>
          <a:p>
            <a:r>
              <a:rPr lang="en-US" dirty="0"/>
              <a:t>Vicinity Map</a:t>
            </a:r>
          </a:p>
        </p:txBody>
      </p:sp>
      <p:pic>
        <p:nvPicPr>
          <p:cNvPr id="2" name="Picture 1">
            <a:extLst>
              <a:ext uri="{FF2B5EF4-FFF2-40B4-BE49-F238E27FC236}">
                <a16:creationId xmlns:a16="http://schemas.microsoft.com/office/drawing/2014/main" id="{8D6A6D24-C546-473D-9A01-3DD180178BFD}"/>
              </a:ext>
            </a:extLst>
          </p:cNvPr>
          <p:cNvPicPr>
            <a:picLocks noChangeAspect="1"/>
          </p:cNvPicPr>
          <p:nvPr/>
        </p:nvPicPr>
        <p:blipFill>
          <a:blip r:embed="rId2"/>
          <a:stretch>
            <a:fillRect/>
          </a:stretch>
        </p:blipFill>
        <p:spPr>
          <a:xfrm>
            <a:off x="1371600" y="839700"/>
            <a:ext cx="6629400" cy="5223824"/>
          </a:xfrm>
          <a:prstGeom prst="rect">
            <a:avLst/>
          </a:prstGeom>
          <a:ln>
            <a:solidFill>
              <a:schemeClr val="bg1"/>
            </a:solidFill>
          </a:ln>
        </p:spPr>
      </p:pic>
    </p:spTree>
    <p:extLst>
      <p:ext uri="{BB962C8B-B14F-4D97-AF65-F5344CB8AC3E}">
        <p14:creationId xmlns:p14="http://schemas.microsoft.com/office/powerpoint/2010/main" val="3887321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162800" cy="792162"/>
          </a:xfrm>
        </p:spPr>
        <p:txBody>
          <a:bodyPr/>
          <a:lstStyle/>
          <a:p>
            <a:r>
              <a:rPr lang="en-US" dirty="0"/>
              <a:t>Landscape Plan</a:t>
            </a:r>
          </a:p>
        </p:txBody>
      </p:sp>
      <p:pic>
        <p:nvPicPr>
          <p:cNvPr id="5" name="Picture 4">
            <a:extLst>
              <a:ext uri="{FF2B5EF4-FFF2-40B4-BE49-F238E27FC236}">
                <a16:creationId xmlns:a16="http://schemas.microsoft.com/office/drawing/2014/main" id="{5B8C5652-2513-45FF-91E0-7DE0D9B251A6}"/>
              </a:ext>
            </a:extLst>
          </p:cNvPr>
          <p:cNvPicPr/>
          <p:nvPr/>
        </p:nvPicPr>
        <p:blipFill>
          <a:blip r:embed="rId2"/>
          <a:stretch>
            <a:fillRect/>
          </a:stretch>
        </p:blipFill>
        <p:spPr>
          <a:xfrm>
            <a:off x="762000" y="887936"/>
            <a:ext cx="7907972" cy="4937443"/>
          </a:xfrm>
          <a:prstGeom prst="rect">
            <a:avLst/>
          </a:prstGeom>
        </p:spPr>
      </p:pic>
    </p:spTree>
    <p:extLst>
      <p:ext uri="{BB962C8B-B14F-4D97-AF65-F5344CB8AC3E}">
        <p14:creationId xmlns:p14="http://schemas.microsoft.com/office/powerpoint/2010/main" val="2949740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E815BB-70E5-4A2F-88A2-9A95CCA176F4}"/>
              </a:ext>
            </a:extLst>
          </p:cNvPr>
          <p:cNvSpPr>
            <a:spLocks noGrp="1"/>
          </p:cNvSpPr>
          <p:nvPr>
            <p:ph type="title"/>
          </p:nvPr>
        </p:nvSpPr>
        <p:spPr>
          <a:xfrm>
            <a:off x="1219200" y="76200"/>
            <a:ext cx="6858000" cy="792162"/>
          </a:xfrm>
        </p:spPr>
        <p:txBody>
          <a:bodyPr/>
          <a:lstStyle/>
          <a:p>
            <a:r>
              <a:rPr lang="en-US" dirty="0"/>
              <a:t>Grading Plan</a:t>
            </a:r>
          </a:p>
        </p:txBody>
      </p:sp>
      <p:pic>
        <p:nvPicPr>
          <p:cNvPr id="5" name="Picture 4">
            <a:extLst>
              <a:ext uri="{FF2B5EF4-FFF2-40B4-BE49-F238E27FC236}">
                <a16:creationId xmlns:a16="http://schemas.microsoft.com/office/drawing/2014/main" id="{70EE0EA5-D5C3-41AF-9091-29923142B5B9}"/>
              </a:ext>
            </a:extLst>
          </p:cNvPr>
          <p:cNvPicPr/>
          <p:nvPr/>
        </p:nvPicPr>
        <p:blipFill>
          <a:blip r:embed="rId2"/>
          <a:stretch>
            <a:fillRect/>
          </a:stretch>
        </p:blipFill>
        <p:spPr>
          <a:xfrm>
            <a:off x="533400" y="1028700"/>
            <a:ext cx="8305800" cy="4800600"/>
          </a:xfrm>
          <a:prstGeom prst="rect">
            <a:avLst/>
          </a:prstGeom>
          <a:ln w="12700">
            <a:solidFill>
              <a:schemeClr val="tx1"/>
            </a:solidFill>
          </a:ln>
        </p:spPr>
      </p:pic>
    </p:spTree>
    <p:extLst>
      <p:ext uri="{BB962C8B-B14F-4D97-AF65-F5344CB8AC3E}">
        <p14:creationId xmlns:p14="http://schemas.microsoft.com/office/powerpoint/2010/main" val="2939610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458200" cy="4800600"/>
          </a:xfrm>
        </p:spPr>
        <p:txBody>
          <a:bodyPr>
            <a:normAutofit/>
          </a:bodyPr>
          <a:lstStyle/>
          <a:p>
            <a:r>
              <a:rPr lang="en-US" dirty="0"/>
              <a:t>Property has a General Commercial regulatory zone</a:t>
            </a:r>
          </a:p>
          <a:p>
            <a:r>
              <a:rPr lang="en-US" dirty="0"/>
              <a:t>1.6 acres, currently vacant</a:t>
            </a:r>
          </a:p>
          <a:p>
            <a:r>
              <a:rPr lang="en-US" dirty="0"/>
              <a:t>Construction Sales and Services use type</a:t>
            </a:r>
          </a:p>
          <a:p>
            <a:r>
              <a:rPr lang="en-US" dirty="0"/>
              <a:t>Storage of Operable Vehicles use type</a:t>
            </a:r>
          </a:p>
          <a:p>
            <a:endParaRPr lang="en-US" dirty="0"/>
          </a:p>
          <a:p>
            <a:endParaRPr lang="en-US" dirty="0"/>
          </a:p>
          <a:p>
            <a:endParaRPr lang="en-US" dirty="0"/>
          </a:p>
          <a:p>
            <a:pPr marL="0" indent="0">
              <a:buNone/>
            </a:pPr>
            <a:endParaRPr lang="en-US" dirty="0"/>
          </a:p>
        </p:txBody>
      </p:sp>
      <p:sp>
        <p:nvSpPr>
          <p:cNvPr id="3" name="Title 2"/>
          <p:cNvSpPr>
            <a:spLocks noGrp="1"/>
          </p:cNvSpPr>
          <p:nvPr>
            <p:ph type="title"/>
          </p:nvPr>
        </p:nvSpPr>
        <p:spPr>
          <a:xfrm>
            <a:off x="1219200" y="76200"/>
            <a:ext cx="7620000" cy="792162"/>
          </a:xfrm>
        </p:spPr>
        <p:txBody>
          <a:bodyPr/>
          <a:lstStyle/>
          <a:p>
            <a:r>
              <a:rPr lang="en-US" dirty="0"/>
              <a:t>Analysis</a:t>
            </a:r>
          </a:p>
        </p:txBody>
      </p:sp>
    </p:spTree>
    <p:extLst>
      <p:ext uri="{BB962C8B-B14F-4D97-AF65-F5344CB8AC3E}">
        <p14:creationId xmlns:p14="http://schemas.microsoft.com/office/powerpoint/2010/main" val="2037992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800600"/>
          </a:xfrm>
        </p:spPr>
        <p:txBody>
          <a:bodyPr>
            <a:normAutofit lnSpcReduction="10000"/>
          </a:bodyPr>
          <a:lstStyle/>
          <a:p>
            <a:r>
              <a:rPr lang="en-US" dirty="0"/>
              <a:t>Illegal grading occurred on property</a:t>
            </a:r>
          </a:p>
          <a:p>
            <a:r>
              <a:rPr lang="en-US" dirty="0"/>
              <a:t>1.6 acres graded</a:t>
            </a:r>
          </a:p>
          <a:p>
            <a:r>
              <a:rPr lang="en-US" dirty="0"/>
              <a:t>V-ditches constructed on the east and west property lines for drainage. Includes 6:1 side slopes.</a:t>
            </a:r>
          </a:p>
          <a:p>
            <a:r>
              <a:rPr lang="en-US" dirty="0"/>
              <a:t>Original slope was 3%</a:t>
            </a:r>
          </a:p>
          <a:p>
            <a:r>
              <a:rPr lang="en-US" dirty="0"/>
              <a:t>The total amount of grading for this property is estimated to be 1,138cy (cubic yards) of cut, 1,511cy of fill, and 13cy of import.</a:t>
            </a:r>
          </a:p>
          <a:p>
            <a:endParaRPr lang="en-US" dirty="0"/>
          </a:p>
          <a:p>
            <a:endParaRPr lang="en-US" dirty="0"/>
          </a:p>
          <a:p>
            <a:endParaRPr lang="en-US" dirty="0"/>
          </a:p>
          <a:p>
            <a:pPr marL="0" indent="0">
              <a:buNone/>
            </a:pPr>
            <a:endParaRPr lang="en-US" dirty="0"/>
          </a:p>
        </p:txBody>
      </p:sp>
      <p:sp>
        <p:nvSpPr>
          <p:cNvPr id="3" name="Title 2"/>
          <p:cNvSpPr>
            <a:spLocks noGrp="1"/>
          </p:cNvSpPr>
          <p:nvPr>
            <p:ph type="title"/>
          </p:nvPr>
        </p:nvSpPr>
        <p:spPr>
          <a:xfrm>
            <a:off x="1219200" y="76200"/>
            <a:ext cx="7620000" cy="792162"/>
          </a:xfrm>
        </p:spPr>
        <p:txBody>
          <a:bodyPr/>
          <a:lstStyle/>
          <a:p>
            <a:r>
              <a:rPr lang="en-US" dirty="0"/>
              <a:t>Analysis</a:t>
            </a:r>
          </a:p>
        </p:txBody>
      </p:sp>
    </p:spTree>
    <p:extLst>
      <p:ext uri="{BB962C8B-B14F-4D97-AF65-F5344CB8AC3E}">
        <p14:creationId xmlns:p14="http://schemas.microsoft.com/office/powerpoint/2010/main" val="2653116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6B7D29-1140-4EF8-9186-40592941067D}"/>
              </a:ext>
            </a:extLst>
          </p:cNvPr>
          <p:cNvSpPr>
            <a:spLocks noGrp="1"/>
          </p:cNvSpPr>
          <p:nvPr>
            <p:ph idx="1"/>
          </p:nvPr>
        </p:nvSpPr>
        <p:spPr>
          <a:xfrm>
            <a:off x="457200" y="1219200"/>
            <a:ext cx="8229600" cy="3276600"/>
          </a:xfrm>
        </p:spPr>
        <p:txBody>
          <a:bodyPr>
            <a:normAutofit/>
          </a:bodyPr>
          <a:lstStyle/>
          <a:p>
            <a:r>
              <a:rPr lang="en-US" dirty="0"/>
              <a:t>Meeting January 2, 2020</a:t>
            </a:r>
          </a:p>
          <a:p>
            <a:pPr lvl="0" hangingPunct="0"/>
            <a:r>
              <a:rPr lang="en-US" dirty="0"/>
              <a:t>Concerns related to the following: </a:t>
            </a:r>
          </a:p>
          <a:p>
            <a:pPr lvl="1" hangingPunct="0"/>
            <a:r>
              <a:rPr lang="en-US" dirty="0"/>
              <a:t>Landscaping</a:t>
            </a:r>
          </a:p>
          <a:p>
            <a:pPr lvl="1" hangingPunct="0"/>
            <a:r>
              <a:rPr lang="en-US" dirty="0"/>
              <a:t>Hours of Operation</a:t>
            </a:r>
          </a:p>
          <a:p>
            <a:pPr lvl="1" hangingPunct="0"/>
            <a:r>
              <a:rPr lang="en-US" dirty="0"/>
              <a:t>Traffic Numbers</a:t>
            </a:r>
          </a:p>
          <a:p>
            <a:endParaRPr lang="en-US" dirty="0"/>
          </a:p>
        </p:txBody>
      </p:sp>
      <p:sp>
        <p:nvSpPr>
          <p:cNvPr id="3" name="Title 2">
            <a:extLst>
              <a:ext uri="{FF2B5EF4-FFF2-40B4-BE49-F238E27FC236}">
                <a16:creationId xmlns:a16="http://schemas.microsoft.com/office/drawing/2014/main" id="{62ED7318-566D-49A3-8C46-96D3BB5DB37B}"/>
              </a:ext>
            </a:extLst>
          </p:cNvPr>
          <p:cNvSpPr>
            <a:spLocks noGrp="1"/>
          </p:cNvSpPr>
          <p:nvPr>
            <p:ph type="title"/>
          </p:nvPr>
        </p:nvSpPr>
        <p:spPr>
          <a:xfrm>
            <a:off x="877698" y="198437"/>
            <a:ext cx="7388604" cy="792162"/>
          </a:xfrm>
        </p:spPr>
        <p:txBody>
          <a:bodyPr/>
          <a:lstStyle/>
          <a:p>
            <a:r>
              <a:rPr lang="en-US" sz="2400" dirty="0"/>
              <a:t>South Truckee Meadows / Washoe Valley CAB</a:t>
            </a:r>
          </a:p>
        </p:txBody>
      </p:sp>
      <p:sp>
        <p:nvSpPr>
          <p:cNvPr id="4" name="Content Placeholder 1">
            <a:extLst>
              <a:ext uri="{FF2B5EF4-FFF2-40B4-BE49-F238E27FC236}">
                <a16:creationId xmlns:a16="http://schemas.microsoft.com/office/drawing/2014/main" id="{BF6A37BA-BA07-4DD9-BB15-C251D3FEF095}"/>
              </a:ext>
            </a:extLst>
          </p:cNvPr>
          <p:cNvSpPr txBox="1">
            <a:spLocks/>
          </p:cNvSpPr>
          <p:nvPr/>
        </p:nvSpPr>
        <p:spPr>
          <a:xfrm>
            <a:off x="457200" y="4419601"/>
            <a:ext cx="8458200" cy="1447800"/>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Wingdings" pitchFamily="2" charset="2"/>
              <a:buChar char="§"/>
              <a:defRPr sz="3200" b="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143000" indent="-228600" algn="l" defTabSz="914400" rtl="0" eaLnBrk="1" latinLnBrk="0" hangingPunct="1">
              <a:spcBef>
                <a:spcPct val="20000"/>
              </a:spcBef>
              <a:buFont typeface="Wingdings" pitchFamily="2" charset="2"/>
              <a:buChar char="§"/>
              <a:defRPr sz="2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200" dirty="0"/>
              <a:t>South Truckee Meadows/Washoe Valley Citizen Advisory Board unanimously recommend approval of the proposed kennel and associated uses.</a:t>
            </a:r>
          </a:p>
          <a:p>
            <a:pPr marL="0" indent="0">
              <a:buNone/>
            </a:pPr>
            <a:r>
              <a:rPr lang="en-US" dirty="0"/>
              <a:t> </a:t>
            </a:r>
          </a:p>
          <a:p>
            <a:endParaRPr lang="en-US" dirty="0"/>
          </a:p>
        </p:txBody>
      </p:sp>
    </p:spTree>
    <p:extLst>
      <p:ext uri="{BB962C8B-B14F-4D97-AF65-F5344CB8AC3E}">
        <p14:creationId xmlns:p14="http://schemas.microsoft.com/office/powerpoint/2010/main" val="3624525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A3C52C-4B12-4012-97FB-C93BEBAA2C12}"/>
              </a:ext>
            </a:extLst>
          </p:cNvPr>
          <p:cNvSpPr>
            <a:spLocks noGrp="1"/>
          </p:cNvSpPr>
          <p:nvPr>
            <p:ph idx="1"/>
          </p:nvPr>
        </p:nvSpPr>
        <p:spPr>
          <a:xfrm>
            <a:off x="457200" y="990600"/>
            <a:ext cx="8229600" cy="4876800"/>
          </a:xfrm>
        </p:spPr>
        <p:txBody>
          <a:bodyPr>
            <a:normAutofit fontScale="62500" lnSpcReduction="20000"/>
          </a:bodyPr>
          <a:lstStyle/>
          <a:p>
            <a:pPr fontAlgn="base" hangingPunct="0"/>
            <a:r>
              <a:rPr lang="en-US" dirty="0"/>
              <a:t>1.	</a:t>
            </a:r>
            <a:r>
              <a:rPr lang="en-US" u="sng" dirty="0"/>
              <a:t>Consistency.</a:t>
            </a:r>
            <a:r>
              <a:rPr lang="en-US" dirty="0"/>
              <a:t>  That the proposed use is consistent with the action programs, policies, standards and maps of the Master Plan and the Spanish Springs Area Plan;</a:t>
            </a:r>
          </a:p>
          <a:p>
            <a:pPr fontAlgn="base" hangingPunct="0"/>
            <a:r>
              <a:rPr lang="en-US" dirty="0"/>
              <a:t>2.	</a:t>
            </a:r>
            <a:r>
              <a:rPr lang="en-US" u="sng" dirty="0"/>
              <a:t>Improvements.</a:t>
            </a:r>
            <a:r>
              <a:rPr lang="en-US"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fontAlgn="base" hangingPunct="0"/>
            <a:r>
              <a:rPr lang="en-US" dirty="0"/>
              <a:t>3.	</a:t>
            </a:r>
            <a:r>
              <a:rPr lang="en-US" u="sng" dirty="0"/>
              <a:t>Site Suitability.</a:t>
            </a:r>
            <a:r>
              <a:rPr lang="en-US" dirty="0"/>
              <a:t>  That the site is physically suitable for a commercial kennel and contractors office, and for the intensity of such a development;</a:t>
            </a:r>
          </a:p>
          <a:p>
            <a:pPr fontAlgn="base" hangingPunct="0"/>
            <a:r>
              <a:rPr lang="en-US" dirty="0"/>
              <a:t>4.	</a:t>
            </a:r>
            <a:r>
              <a:rPr lang="en-US" u="sng" dirty="0"/>
              <a:t>Issuance Not Detrimental.</a:t>
            </a:r>
            <a:r>
              <a:rPr lang="en-US" dirty="0"/>
              <a:t>  That issuance of the permit will not be significantly detrimental to the public health, safety or welfare; injurious to the property or improvements of adjacent properties; or detrimental to the character of the surrounding area; </a:t>
            </a:r>
          </a:p>
          <a:p>
            <a:pPr fontAlgn="base" hangingPunct="0"/>
            <a:r>
              <a:rPr lang="en-US" dirty="0"/>
              <a:t>5.	</a:t>
            </a:r>
            <a:r>
              <a:rPr lang="en-US" u="sng" dirty="0"/>
              <a:t>Effect on a Military Installation.</a:t>
            </a:r>
            <a:r>
              <a:rPr lang="en-US" dirty="0"/>
              <a:t>  Issuance of the permit will not have a detrimental effect on the location, purpose or mission of the military installation.</a:t>
            </a:r>
          </a:p>
          <a:p>
            <a:pPr marL="0" indent="0">
              <a:buNone/>
            </a:pPr>
            <a:endParaRPr lang="en-US" dirty="0"/>
          </a:p>
          <a:p>
            <a:endParaRPr lang="en-US" dirty="0"/>
          </a:p>
        </p:txBody>
      </p:sp>
      <p:sp>
        <p:nvSpPr>
          <p:cNvPr id="3" name="Title 2">
            <a:extLst>
              <a:ext uri="{FF2B5EF4-FFF2-40B4-BE49-F238E27FC236}">
                <a16:creationId xmlns:a16="http://schemas.microsoft.com/office/drawing/2014/main" id="{804A852F-3108-4293-A5C4-22E3301AD317}"/>
              </a:ext>
            </a:extLst>
          </p:cNvPr>
          <p:cNvSpPr>
            <a:spLocks noGrp="1"/>
          </p:cNvSpPr>
          <p:nvPr>
            <p:ph type="title"/>
          </p:nvPr>
        </p:nvSpPr>
        <p:spPr>
          <a:xfrm>
            <a:off x="914400" y="76200"/>
            <a:ext cx="7543800" cy="792162"/>
          </a:xfrm>
        </p:spPr>
        <p:txBody>
          <a:bodyPr/>
          <a:lstStyle/>
          <a:p>
            <a:r>
              <a:rPr lang="en-US" dirty="0"/>
              <a:t>Findings</a:t>
            </a:r>
          </a:p>
        </p:txBody>
      </p:sp>
    </p:spTree>
    <p:extLst>
      <p:ext uri="{BB962C8B-B14F-4D97-AF65-F5344CB8AC3E}">
        <p14:creationId xmlns:p14="http://schemas.microsoft.com/office/powerpoint/2010/main" val="2895875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sz="3600" dirty="0"/>
              <a:t>Recommendation </a:t>
            </a:r>
            <a:br>
              <a:rPr lang="en-US" sz="3600" dirty="0"/>
            </a:br>
            <a:endParaRPr lang="en-US" dirty="0"/>
          </a:p>
        </p:txBody>
      </p:sp>
      <p:sp>
        <p:nvSpPr>
          <p:cNvPr id="5" name="TextBox 4"/>
          <p:cNvSpPr txBox="1"/>
          <p:nvPr/>
        </p:nvSpPr>
        <p:spPr>
          <a:xfrm>
            <a:off x="152400" y="1143000"/>
            <a:ext cx="8686800" cy="4401205"/>
          </a:xfrm>
          <a:prstGeom prst="rect">
            <a:avLst/>
          </a:prstGeom>
          <a:noFill/>
        </p:spPr>
        <p:txBody>
          <a:bodyPr wrap="square" rtlCol="0">
            <a:spAutoFit/>
          </a:bodyPr>
          <a:lstStyle/>
          <a:p>
            <a:pPr algn="just" fontAlgn="base" hangingPunct="0"/>
            <a:r>
              <a:rPr lang="en-US" sz="4000" dirty="0">
                <a:latin typeface="Arial" panose="020B0604020202020204" pitchFamily="34" charset="0"/>
                <a:cs typeface="Arial" panose="020B0604020202020204" pitchFamily="34" charset="0"/>
              </a:rPr>
              <a:t>After a thorough analysis and review, Special Use Permit Case Number WSUP19-0023 is being recommended for approval with conditions. Staff offers the following motion for the Commission’s consideration.</a:t>
            </a:r>
          </a:p>
        </p:txBody>
      </p:sp>
    </p:spTree>
    <p:extLst>
      <p:ext uri="{BB962C8B-B14F-4D97-AF65-F5344CB8AC3E}">
        <p14:creationId xmlns:p14="http://schemas.microsoft.com/office/powerpoint/2010/main" val="2156156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76200"/>
            <a:ext cx="7924800" cy="792162"/>
          </a:xfrm>
        </p:spPr>
        <p:txBody>
          <a:bodyPr/>
          <a:lstStyle/>
          <a:p>
            <a:r>
              <a:rPr lang="en-US" dirty="0"/>
              <a:t>Possible Motion</a:t>
            </a:r>
          </a:p>
        </p:txBody>
      </p:sp>
      <p:sp>
        <p:nvSpPr>
          <p:cNvPr id="4" name="Content Placeholder 3"/>
          <p:cNvSpPr>
            <a:spLocks noGrp="1"/>
          </p:cNvSpPr>
          <p:nvPr>
            <p:ph idx="1"/>
          </p:nvPr>
        </p:nvSpPr>
        <p:spPr>
          <a:xfrm>
            <a:off x="228600" y="990600"/>
            <a:ext cx="8763000" cy="4724400"/>
          </a:xfrm>
        </p:spPr>
        <p:txBody>
          <a:bodyPr>
            <a:noAutofit/>
          </a:bodyPr>
          <a:lstStyle/>
          <a:p>
            <a:r>
              <a:rPr lang="en-US" dirty="0"/>
              <a:t>I move that, after giving reasoned consideration to the information contained in the staff report and information received during the public hearing, the Washoe County Board of Adjustment with conditions Special Use Permit Case Number WSUP19-0023 for DDC Enterprises, having made all five findings in accordance with Washoe County Code Section 110.810.30. </a:t>
            </a:r>
          </a:p>
        </p:txBody>
      </p:sp>
    </p:spTree>
    <p:extLst>
      <p:ext uri="{BB962C8B-B14F-4D97-AF65-F5344CB8AC3E}">
        <p14:creationId xmlns:p14="http://schemas.microsoft.com/office/powerpoint/2010/main" val="2832051477"/>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00D7ED-6620-45A0-9F13-862FEFE886A3}">
  <ds:schemaRefs>
    <ds:schemaRef ds:uri="http://purl.org/dc/elements/1.1/"/>
    <ds:schemaRef ds:uri="http://schemas.microsoft.com/office/2006/metadata/properties"/>
    <ds:schemaRef ds:uri="http://schemas.microsoft.com/sharepoint/v3"/>
    <ds:schemaRef ds:uri="http://schemas.microsoft.com/office/2006/documentManagement/types"/>
    <ds:schemaRef ds:uri="CEA9126C-A9B1-4F4A-855C-DD0F845697D2"/>
    <ds:schemaRef ds:uri="http://schemas.microsoft.com/office/infopath/2007/PartnerControls"/>
    <ds:schemaRef ds:uri="http://purl.org/dc/dcmitype/"/>
    <ds:schemaRef ds:uri="http://schemas.openxmlformats.org/package/2006/metadata/core-properties"/>
    <ds:schemaRef ds:uri="a94d8b85-37e1-4d17-8d55-8b7d207932bb"/>
    <ds:schemaRef ds:uri="http://schemas.microsoft.com/sharepoint/v3/fields"/>
    <ds:schemaRef ds:uri="http://www.w3.org/XML/1998/namespace"/>
    <ds:schemaRef ds:uri="http://purl.org/dc/terms/"/>
  </ds:schemaRefs>
</ds:datastoreItem>
</file>

<file path=customXml/itemProps2.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3.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4.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4213</TotalTime>
  <Words>288</Words>
  <Application>Microsoft Office PowerPoint</Application>
  <PresentationFormat>On-screen Show (4:3)</PresentationFormat>
  <Paragraphs>42</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Wingdings</vt:lpstr>
      <vt:lpstr>PowerPoint_Template_2015</vt:lpstr>
      <vt:lpstr>WSUP19-0023 DDC Enterprises</vt:lpstr>
      <vt:lpstr>Background/Request</vt:lpstr>
      <vt:lpstr>Vicinity Map</vt:lpstr>
      <vt:lpstr>Landscape Plan</vt:lpstr>
      <vt:lpstr>Grading Plan</vt:lpstr>
      <vt:lpstr>Analysis</vt:lpstr>
      <vt:lpstr>Analysis</vt:lpstr>
      <vt:lpstr>South Truckee Meadows / Washoe Valley CAB</vt:lpstr>
      <vt:lpstr>Findings</vt:lpstr>
      <vt:lpstr>Recommendation  </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128</cp:revision>
  <cp:lastPrinted>2014-10-07T22:54:33Z</cp:lastPrinted>
  <dcterms:created xsi:type="dcterms:W3CDTF">2015-09-25T21:46:02Z</dcterms:created>
  <dcterms:modified xsi:type="dcterms:W3CDTF">2020-02-06T19:21:41Z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